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14"/>
  </p:handoutMasterIdLst>
  <p:sldIdLst>
    <p:sldId id="409" r:id="rId3"/>
    <p:sldId id="417" r:id="rId4"/>
    <p:sldId id="410" r:id="rId5"/>
    <p:sldId id="411" r:id="rId6"/>
    <p:sldId id="412" r:id="rId7"/>
    <p:sldId id="413" r:id="rId9"/>
    <p:sldId id="414" r:id="rId10"/>
    <p:sldId id="416" r:id="rId11"/>
    <p:sldId id="418" r:id="rId12"/>
    <p:sldId id="420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1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8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9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3" Type="http://schemas.openxmlformats.org/officeDocument/2006/relationships/tags" Target="../tags/tag70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7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7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Android </a:t>
            </a:r>
            <a:r>
              <a:rPr lang="zh-CN" altLang="en-US"/>
              <a:t>大作业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80" y="3560445"/>
            <a:ext cx="9799320" cy="630555"/>
          </a:xfrm>
        </p:spPr>
        <p:txBody>
          <a:bodyPr/>
          <a:p>
            <a:r>
              <a:rPr lang="zh-CN" altLang="en-US" sz="3200"/>
              <a:t>短视频</a:t>
            </a:r>
            <a:r>
              <a:rPr lang="en-US" altLang="zh-CN" sz="3200"/>
              <a:t>App</a:t>
            </a:r>
            <a:endParaRPr lang="en-US" altLang="zh-CN" sz="3200"/>
          </a:p>
        </p:txBody>
      </p:sp>
      <p:sp>
        <p:nvSpPr>
          <p:cNvPr id="4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261225" y="6329680"/>
            <a:ext cx="4930775" cy="416560"/>
          </a:xfrm>
          <a:prstGeom prst="rect">
            <a:avLst/>
          </a:prstGeom>
        </p:spPr>
        <p:txBody>
          <a:bodyPr vert="horz" lIns="90000" tIns="46800" rIns="90000" bIns="46800" rtlCol="0">
            <a:normAutofit fontScale="90000"/>
          </a:bodyPr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/>
              <a:t>组员：</a:t>
            </a:r>
            <a:r>
              <a:rPr lang="en-US" altLang="zh-CN" sz="2000"/>
              <a:t>2017211233-</a:t>
            </a:r>
            <a:r>
              <a:rPr lang="zh-CN" altLang="en-US" sz="2000"/>
              <a:t>彭鲜</a:t>
            </a:r>
            <a:endParaRPr lang="zh-CN" altLang="en-US" sz="2000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575" y="2627065"/>
            <a:ext cx="10969200" cy="705600"/>
          </a:xfrm>
        </p:spPr>
        <p:txBody>
          <a:bodyPr>
            <a:noAutofit/>
          </a:bodyPr>
          <a:p>
            <a:pPr algn="ctr"/>
            <a:r>
              <a:rPr lang="en-US" altLang="zh-CN" sz="4800"/>
              <a:t>Thank you!</a:t>
            </a:r>
            <a:endParaRPr lang="en-US" altLang="zh-CN" sz="480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505" y="4742180"/>
            <a:ext cx="10968990" cy="1473200"/>
          </a:xfrm>
        </p:spPr>
        <p:txBody>
          <a:bodyPr/>
          <a:p>
            <a:pPr marL="0" indent="0" algn="ctr">
              <a:buNone/>
            </a:pPr>
            <a:r>
              <a:rPr lang="zh-CN" altLang="en-US" sz="2800"/>
              <a:t>感谢几位老师这个学期</a:t>
            </a:r>
            <a:r>
              <a:rPr lang="zh-CN" altLang="en-US" sz="2800"/>
              <a:t>以来的指导与帮助！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总体实现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599565"/>
            <a:ext cx="10968990" cy="4650105"/>
          </a:xfrm>
        </p:spPr>
        <p:txBody>
          <a:bodyPr/>
          <a:p>
            <a:pPr lvl="0"/>
            <a:r>
              <a:rPr lang="zh-CN" altLang="en-US" sz="2000"/>
              <a:t>网络请求：使用</a:t>
            </a:r>
            <a:r>
              <a:rPr lang="en-US" altLang="zh-CN" sz="2000"/>
              <a:t>Retrofit</a:t>
            </a:r>
            <a:r>
              <a:rPr sz="2000"/>
              <a:t>网络请求框架</a:t>
            </a:r>
            <a:endParaRPr sz="2000"/>
          </a:p>
          <a:p>
            <a:pPr lvl="0"/>
            <a:r>
              <a:rPr sz="2000"/>
              <a:t>视频信息流界面：使用</a:t>
            </a:r>
            <a:r>
              <a:rPr lang="en-US" altLang="zh-CN" sz="2000"/>
              <a:t>RecyclerView</a:t>
            </a:r>
            <a:r>
              <a:rPr sz="2000"/>
              <a:t>实现</a:t>
            </a:r>
            <a:endParaRPr sz="2000"/>
          </a:p>
          <a:p>
            <a:pPr lvl="0"/>
            <a:r>
              <a:rPr sz="2000"/>
              <a:t>视频封面加载：使用</a:t>
            </a:r>
            <a:r>
              <a:rPr lang="en-US" altLang="zh-CN" sz="2000"/>
              <a:t>Glide</a:t>
            </a:r>
            <a:r>
              <a:rPr sz="2000"/>
              <a:t>实现</a:t>
            </a:r>
            <a:endParaRPr sz="2000"/>
          </a:p>
          <a:p>
            <a:pPr lvl="0"/>
            <a:r>
              <a:rPr sz="2000"/>
              <a:t>播放界面：使用</a:t>
            </a:r>
            <a:r>
              <a:rPr lang="en-US" altLang="zh-CN" sz="2000"/>
              <a:t>ViewPager2</a:t>
            </a:r>
            <a:r>
              <a:rPr sz="2000"/>
              <a:t>实现，支持竖屏滑动</a:t>
            </a:r>
            <a:endParaRPr sz="2000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App</a:t>
            </a:r>
            <a:r>
              <a:t>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8330" y="1447165"/>
            <a:ext cx="5736590" cy="5411470"/>
          </a:xfrm>
        </p:spPr>
        <p:txBody>
          <a:bodyPr>
            <a:normAutofit/>
          </a:bodyPr>
          <a:p>
            <a:pPr marL="0" lvl="0" indent="0">
              <a:buNone/>
            </a:pPr>
            <a:r>
              <a:rPr lang="zh-CN" altLang="en-US" sz="2400" b="1"/>
              <a:t>视频信息流列表显示</a:t>
            </a:r>
            <a:endParaRPr lang="zh-CN" altLang="en-US" sz="2400" b="1"/>
          </a:p>
          <a:p>
            <a:pPr lvl="0" indent="0" defTabSz="914400">
              <a:lnSpc>
                <a:spcPct val="150000"/>
              </a:lnSpc>
              <a:tabLst>
                <a:tab pos="1609725" algn="l"/>
                <a:tab pos="1609725" algn="l"/>
              </a:tabLst>
            </a:pP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 视频封面图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 indent="0" defTabSz="914400">
              <a:lnSpc>
                <a:spcPct val="150000"/>
              </a:lnSpc>
              <a:tabLst>
                <a:tab pos="1609725" algn="l"/>
                <a:tab pos="1609725" algn="l"/>
              </a:tabLst>
            </a:pP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 视频作者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 indent="0" defTabSz="914400">
              <a:lnSpc>
                <a:spcPct val="150000"/>
              </a:lnSpc>
              <a:tabLst>
                <a:tab pos="1609725" algn="l"/>
                <a:tab pos="1609725" algn="l"/>
              </a:tabLst>
            </a:pP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 视频描述信息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 indent="0" defTabSz="914400">
              <a:lnSpc>
                <a:spcPct val="150000"/>
              </a:lnSpc>
              <a:tabLst>
                <a:tab pos="1609725" algn="l"/>
                <a:tab pos="1609725" algn="l"/>
              </a:tabLst>
            </a:pP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 播放按钮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sz="24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使用Recyclerview实现，监听点击事件，实现页面跳转</a:t>
            </a:r>
            <a:endParaRPr sz="2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819265" y="928370"/>
            <a:ext cx="2979420" cy="52984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App</a:t>
            </a:r>
            <a:r>
              <a:t>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8330" y="1313815"/>
            <a:ext cx="5845810" cy="5363210"/>
          </a:xfrm>
        </p:spPr>
        <p:txBody>
          <a:bodyPr>
            <a:normAutofit fontScale="60000"/>
          </a:bodyPr>
          <a:p>
            <a:pPr marL="0" indent="0">
              <a:buNone/>
            </a:pPr>
            <a:r>
              <a:rPr lang="zh-CN" altLang="en-US" sz="4000" b="1"/>
              <a:t>视频播放</a:t>
            </a:r>
            <a:endParaRPr lang="zh-CN" altLang="en-US" sz="40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 indent="0" defTabSz="914400">
              <a:lnSpc>
                <a:spcPct val="150000"/>
              </a:lnSpc>
              <a:tabLst>
                <a:tab pos="1609725" algn="l"/>
                <a:tab pos="1609725" algn="l"/>
              </a:tabLst>
            </a:pPr>
            <a:r>
              <a:rPr sz="3335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使用</a:t>
            </a:r>
            <a:r>
              <a:rPr lang="en-US" altLang="zh-CN" sz="3335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ViewPager2</a:t>
            </a:r>
            <a:r>
              <a:rPr sz="3335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实现</a:t>
            </a:r>
            <a:endParaRPr sz="3335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0" indent="0" defTabSz="914400">
              <a:lnSpc>
                <a:spcPct val="150000"/>
              </a:lnSpc>
              <a:tabLst>
                <a:tab pos="1609725" algn="l"/>
                <a:tab pos="1609725" algn="l"/>
              </a:tabLst>
            </a:pPr>
            <a:r>
              <a:rPr sz="3335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播放被点击的视频</a:t>
            </a:r>
            <a:endParaRPr lang="zh-CN" altLang="en-US" sz="3335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lvl="0" indent="0" defTabSz="914400">
              <a:lnSpc>
                <a:spcPct val="150000"/>
              </a:lnSpc>
              <a:tabLst>
                <a:tab pos="1609725" algn="l"/>
                <a:tab pos="1609725" algn="l"/>
              </a:tabLst>
            </a:pPr>
            <a:r>
              <a:rPr sz="3335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视频显示信息</a:t>
            </a:r>
            <a:endParaRPr sz="3335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1143000" lvl="1" indent="-457200" defTabSz="914400">
              <a:lnSpc>
                <a:spcPct val="150000"/>
              </a:lnSpc>
              <a:buFont typeface="Wingdings" panose="05000000000000000000" charset="0"/>
              <a:buChar char="Ø"/>
              <a:tabLst>
                <a:tab pos="1609725" algn="l"/>
                <a:tab pos="1609725" algn="l"/>
              </a:tabLst>
            </a:pPr>
            <a:r>
              <a:rPr lang="zh-CN" altLang="en-US" sz="3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视频作者</a:t>
            </a:r>
            <a:endParaRPr lang="zh-CN" altLang="en-US" sz="3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143000" lvl="1" indent="-457200" defTabSz="914400">
              <a:lnSpc>
                <a:spcPct val="150000"/>
              </a:lnSpc>
              <a:buFont typeface="Wingdings" panose="05000000000000000000" charset="0"/>
              <a:buChar char="Ø"/>
              <a:tabLst>
                <a:tab pos="1609725" algn="l"/>
                <a:tab pos="1609725" algn="l"/>
              </a:tabLst>
            </a:pPr>
            <a:r>
              <a:rPr lang="zh-CN" altLang="en-US" sz="3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视频描述信息</a:t>
            </a:r>
            <a:endParaRPr lang="zh-CN" altLang="en-US" sz="3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143000" lvl="1" indent="-457200" defTabSz="914400">
              <a:lnSpc>
                <a:spcPct val="150000"/>
              </a:lnSpc>
              <a:buFont typeface="Wingdings" panose="05000000000000000000" charset="0"/>
              <a:buChar char="Ø"/>
              <a:tabLst>
                <a:tab pos="1609725" algn="l"/>
                <a:tab pos="1609725" algn="l"/>
              </a:tabLst>
            </a:pPr>
            <a:r>
              <a:rPr lang="zh-CN" altLang="en-US" sz="3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点赞图标与点赞数</a:t>
            </a:r>
            <a:endParaRPr lang="zh-CN" altLang="en-US" sz="3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143000" lvl="1" indent="-457200" defTabSz="914400">
              <a:lnSpc>
                <a:spcPct val="150000"/>
              </a:lnSpc>
              <a:buFont typeface="Wingdings" panose="05000000000000000000" charset="0"/>
              <a:buChar char="Ø"/>
              <a:tabLst>
                <a:tab pos="1609725" algn="l"/>
                <a:tab pos="1609725" algn="l"/>
              </a:tabLst>
            </a:pPr>
            <a:r>
              <a:rPr lang="zh-CN" altLang="en-US" sz="3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音量图标</a:t>
            </a:r>
            <a:endParaRPr lang="zh-CN" altLang="en-US" sz="3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143000" lvl="1" indent="-457200" defTabSz="914400">
              <a:lnSpc>
                <a:spcPct val="150000"/>
              </a:lnSpc>
              <a:buFont typeface="Wingdings" panose="05000000000000000000" charset="0"/>
              <a:buChar char="Ø"/>
              <a:tabLst>
                <a:tab pos="1609725" algn="l"/>
                <a:tab pos="1609725" algn="l"/>
              </a:tabLst>
            </a:pPr>
            <a:r>
              <a:rPr lang="zh-CN" altLang="en-US" sz="3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评论与</a:t>
            </a:r>
            <a:r>
              <a:rPr sz="3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转发图标</a:t>
            </a:r>
            <a:endParaRPr lang="zh-CN" altLang="en-US" sz="3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143000" lvl="1" indent="-457200" defTabSz="914400">
              <a:lnSpc>
                <a:spcPct val="150000"/>
              </a:lnSpc>
              <a:buFont typeface="Wingdings" panose="05000000000000000000" charset="0"/>
              <a:buChar char="Ø"/>
              <a:tabLst>
                <a:tab pos="1609725" algn="l"/>
                <a:tab pos="1609725" algn="l"/>
              </a:tabLst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1143000" lvl="1" indent="-457200" defTabSz="914400">
              <a:lnSpc>
                <a:spcPct val="150000"/>
              </a:lnSpc>
              <a:buFont typeface="Wingdings" panose="05000000000000000000" charset="0"/>
              <a:buChar char="Ø"/>
              <a:tabLst>
                <a:tab pos="1609725" algn="l"/>
                <a:tab pos="1609725" algn="l"/>
              </a:tabLst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887210" y="704850"/>
            <a:ext cx="3029585" cy="53886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App</a:t>
            </a:r>
            <a:r>
              <a:t>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8330" y="1501140"/>
            <a:ext cx="5367020" cy="5230495"/>
          </a:xfrm>
        </p:spPr>
        <p:txBody>
          <a:bodyPr>
            <a:normAutofit/>
          </a:bodyPr>
          <a:p>
            <a:pPr marL="0" indent="0">
              <a:buNone/>
            </a:pPr>
            <a:r>
              <a:rPr sz="2400" b="1">
                <a:latin typeface="微软雅黑" panose="020B0503020204020204" pitchFamily="34" charset="-122"/>
                <a:sym typeface="+mn-ea"/>
              </a:rPr>
              <a:t>视频播放</a:t>
            </a:r>
            <a:endParaRPr lang="zh-CN" altLang="en-US" sz="2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  <a:p>
            <a:pPr lvl="0" indent="0" defTabSz="914400">
              <a:lnSpc>
                <a:spcPct val="150000"/>
              </a:lnSpc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单击视频播放</a:t>
            </a:r>
            <a:r>
              <a:rPr lang="en-US" altLang="zh-CN"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/</a:t>
            </a: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暂停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 indent="0" defTabSz="914400">
              <a:lnSpc>
                <a:spcPct val="150000"/>
              </a:lnSpc>
              <a:buFont typeface="Wingdings" panose="05000000000000000000" charset="0"/>
              <a:buNone/>
              <a:tabLst>
                <a:tab pos="1609725" algn="l"/>
                <a:tab pos="1609725" algn="l"/>
              </a:tabLst>
            </a:pPr>
            <a:r>
              <a:rPr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实现：监听点击事件并判断当前视频状态</a:t>
            </a:r>
            <a:endParaRPr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 indent="0" defTabSz="914400">
              <a:lnSpc>
                <a:spcPct val="150000"/>
              </a:lnSpc>
              <a:buNone/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播放时：不显示播放按钮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 indent="0" defTabSz="914400">
              <a:lnSpc>
                <a:spcPct val="150000"/>
              </a:lnSpc>
              <a:buNone/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暂停时：显示播放按钮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918835" y="1313180"/>
            <a:ext cx="2670810" cy="47485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4780" y="1313815"/>
            <a:ext cx="2670175" cy="47478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App</a:t>
            </a:r>
            <a:r>
              <a:t>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p>
            <a:pPr marL="0" indent="0">
              <a:buNone/>
            </a:pPr>
            <a:r>
              <a:rPr sz="2400" b="1">
                <a:latin typeface="微软雅黑" panose="020B0503020204020204" pitchFamily="34" charset="-122"/>
                <a:sym typeface="+mn-ea"/>
              </a:rPr>
              <a:t>视频播放</a:t>
            </a:r>
            <a:endParaRPr lang="zh-CN" altLang="en-US" sz="2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  <a:p>
            <a:pPr lvl="0" indent="0" defTabSz="914400">
              <a:lnSpc>
                <a:spcPct val="130000"/>
              </a:lnSpc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点赞功能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 indent="0" defTabSz="914400">
              <a:lnSpc>
                <a:spcPct val="150000"/>
              </a:lnSpc>
              <a:buNone/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实现：心形图标监听点击事件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 indent="0" defTabSz="914400">
              <a:lnSpc>
                <a:spcPct val="150000"/>
              </a:lnSpc>
              <a:buNone/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点击：心形图标变成红色、点赞数</a:t>
            </a:r>
            <a:r>
              <a:rPr lang="en-US" altLang="zh-CN"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+1</a:t>
            </a: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、呈现动画点赞效果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 indent="0" defTabSz="914400">
              <a:lnSpc>
                <a:spcPct val="150000"/>
              </a:lnSpc>
              <a:buNone/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再次点击：心形图标恢复灰色、点赞数</a:t>
            </a:r>
            <a:r>
              <a:rPr lang="en-US" altLang="zh-CN"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-1</a:t>
            </a:r>
            <a:endParaRPr lang="zh-CN" altLang="en-US" sz="2000"/>
          </a:p>
        </p:txBody>
      </p:sp>
      <p:pic>
        <p:nvPicPr>
          <p:cNvPr id="6" name="内容占位符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015990" y="1348740"/>
            <a:ext cx="2670810" cy="474853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6850" y="1348740"/>
            <a:ext cx="2669540" cy="47478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App</a:t>
            </a:r>
            <a:r>
              <a:t>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p>
            <a:pPr marL="0" indent="0">
              <a:buNone/>
            </a:pPr>
            <a:r>
              <a:rPr sz="2400" b="1">
                <a:latin typeface="微软雅黑" panose="020B0503020204020204" pitchFamily="34" charset="-122"/>
                <a:sym typeface="+mn-ea"/>
              </a:rPr>
              <a:t>视频播放</a:t>
            </a:r>
            <a:endParaRPr lang="zh-CN" altLang="en-US" sz="2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  <a:p>
            <a:pPr lvl="0" indent="0" defTabSz="914400">
              <a:lnSpc>
                <a:spcPct val="130000"/>
              </a:lnSpc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静音功能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 indent="0" defTabSz="914400">
              <a:lnSpc>
                <a:spcPct val="150000"/>
              </a:lnSpc>
              <a:buNone/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实现：音量图标监听点击事件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 indent="0" defTabSz="914400">
              <a:lnSpc>
                <a:spcPct val="150000"/>
              </a:lnSpc>
              <a:buNone/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点击：将媒体音量设为</a:t>
            </a:r>
            <a:r>
              <a:rPr lang="en-US" altLang="zh-CN"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</a:t>
            </a: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，音量图标改变</a:t>
            </a:r>
            <a:endParaRPr sz="20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lvl="1" indent="0" defTabSz="914400">
              <a:lnSpc>
                <a:spcPct val="150000"/>
              </a:lnSpc>
              <a:buNone/>
              <a:tabLst>
                <a:tab pos="1609725" algn="l"/>
                <a:tab pos="1609725" algn="l"/>
              </a:tabLst>
            </a:pPr>
            <a:r>
              <a:rPr sz="20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再次点击：将媒体音量恢复，音量图标恢复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22010" y="1313815"/>
            <a:ext cx="2749550" cy="4889500"/>
          </a:xfrm>
          <a:prstGeom prst="rect">
            <a:avLst/>
          </a:prstGeom>
        </p:spPr>
      </p:pic>
      <p:pic>
        <p:nvPicPr>
          <p:cNvPr id="7" name="内容占位符 6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084945" y="1313815"/>
            <a:ext cx="2749550" cy="4889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遇到的问题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8330" y="1501140"/>
            <a:ext cx="10969625" cy="4930140"/>
          </a:xfrm>
        </p:spPr>
        <p:txBody>
          <a:bodyPr>
            <a:normAutofit lnSpcReduction="10000"/>
          </a:bodyPr>
          <a:p>
            <a:pPr>
              <a:lnSpc>
                <a:spcPct val="150000"/>
              </a:lnSpc>
            </a:pPr>
            <a:r>
              <a:rPr lang="en-US" altLang="zh-CN" sz="2400">
                <a:latin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sz="2400">
                <a:latin typeface="微软雅黑" panose="020B0503020204020204" pitchFamily="34" charset="-122"/>
                <a:cs typeface="微软雅黑" panose="020B0503020204020204" pitchFamily="34" charset="-122"/>
              </a:rPr>
              <a:t>视频描述与视屏内容不相关、而且有两个相同视频</a:t>
            </a:r>
            <a:endParaRPr sz="2400"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lvl="1" indent="0">
              <a:buNone/>
            </a:pPr>
            <a:r>
              <a:rPr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一开始以为是解析json数据出错了，去检查自己程序好几遍，后来直接打开url查看视频发现老师提供的数据就是这样的，不是程序问题。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2400">
                <a:latin typeface="微软雅黑" panose="020B0503020204020204" pitchFamily="34" charset="-122"/>
                <a:cs typeface="微软雅黑" panose="020B0503020204020204" pitchFamily="34" charset="-122"/>
              </a:rPr>
              <a:t> ViewPager2的使用</a:t>
            </a:r>
            <a:endParaRPr lang="en-US" altLang="zh-CN" sz="2400"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r>
              <a:rPr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因为</a:t>
            </a:r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ViewPager2</a:t>
            </a:r>
            <a:r>
              <a:rPr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是相对比较新的组件，能查找到的相关资料偏少，有时候自己遇到的问题找不到解决方法就会琢磨好几个小时，总的还是因为不够熟练。</a:t>
            </a:r>
            <a:endParaRPr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28600" lvl="0" indent="-228600">
              <a:lnSpc>
                <a:spcPct val="150000"/>
              </a:lnSpc>
              <a:buFont typeface="Arial" panose="020B0604020202020204" pitchFamily="34" charset="0"/>
              <a:buChar char="●"/>
            </a:pPr>
            <a:r>
              <a:rPr sz="2400">
                <a:latin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在实现音量控制时，没有获取权限导致失败</a:t>
            </a:r>
            <a:endParaRPr sz="2400"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在</a:t>
            </a:r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AndroidManifest.xml</a:t>
            </a:r>
            <a:r>
              <a:rPr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文件中添加以下权限，问题解决</a:t>
            </a:r>
            <a:endParaRPr sz="2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cs typeface="微软雅黑" panose="020B0503020204020204" pitchFamily="34" charset="-122"/>
              </a:rPr>
              <a:t>&lt;uses-permission android:name="android.permission.ACCESS_NOTIFICATION_POLICY"/&gt;</a:t>
            </a:r>
            <a:endParaRPr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8330" y="1501140"/>
            <a:ext cx="5176520" cy="4343400"/>
          </a:xfrm>
        </p:spPr>
        <p:txBody>
          <a:bodyPr/>
          <a:p>
            <a:r>
              <a:rPr lang="zh-CN" altLang="en-US" sz="2400"/>
              <a:t>收获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在选这么门课之前从未接触过安卓开发，已经习惯了自己作为用户，没有想过自己要去创造，所以就觉得很难，但课程中，老师从基础讲起、一步步带领我们入门，虽然这个短视频</a:t>
            </a:r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</a:rPr>
              <a:t>App</a:t>
            </a:r>
            <a:r>
              <a:rPr sz="2000">
                <a:solidFill>
                  <a:schemeClr val="tx1">
                    <a:lumMod val="65000"/>
                    <a:lumOff val="35000"/>
                  </a:schemeClr>
                </a:solidFill>
              </a:rPr>
              <a:t>功能非常简单，但它对我来说，是学习了很多知识才实现出来的，这样</a:t>
            </a:r>
            <a:r>
              <a:rPr sz="2000">
                <a:solidFill>
                  <a:schemeClr val="tx1">
                    <a:lumMod val="65000"/>
                    <a:lumOff val="35000"/>
                  </a:schemeClr>
                </a:solidFill>
              </a:rPr>
              <a:t>小小的成果让我对安卓开发产生了浓厚的兴趣。</a:t>
            </a:r>
            <a:endParaRPr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1595" y="1501140"/>
            <a:ext cx="5176520" cy="4342765"/>
          </a:xfrm>
        </p:spPr>
        <p:txBody>
          <a:bodyPr/>
          <a:p>
            <a:r>
              <a:rPr lang="zh-CN" altLang="en-US" sz="2400"/>
              <a:t>遗憾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     </a:t>
            </a:r>
            <a:r>
              <a:rPr lang="zh-CN" altLang="en-US" sz="2000"/>
              <a:t> 由于这学期课程太多，大作业随着期末接踵而至，很多想要尝试的功能都没有时间去完成了，所以有些遗憾。但好在通过这门课的学习，我们已经获得了基本的</a:t>
            </a:r>
            <a:r>
              <a:rPr lang="zh-CN" altLang="en-US" sz="2000"/>
              <a:t>知识和技能，我想这是更加重要的，希望在假期能把自己的</a:t>
            </a:r>
            <a:r>
              <a:rPr lang="en-US" altLang="zh-CN" sz="2000"/>
              <a:t>App</a:t>
            </a:r>
            <a:r>
              <a:rPr lang="zh-CN" altLang="en-US" sz="2000"/>
              <a:t>加以完善。</a:t>
            </a:r>
            <a:endParaRPr lang="zh-CN" altLang="en-US" sz="2000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1047</Words>
  <Application>WPS 演示</Application>
  <PresentationFormat>宽屏</PresentationFormat>
  <Paragraphs>83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新宋体</vt:lpstr>
      <vt:lpstr>04b_21</vt:lpstr>
      <vt:lpstr>Office 主题​​</vt:lpstr>
      <vt:lpstr>Android 大作业</vt:lpstr>
      <vt:lpstr>PowerPoint 演示文稿</vt:lpstr>
      <vt:lpstr>App功能</vt:lpstr>
      <vt:lpstr>App功能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PiXie</cp:lastModifiedBy>
  <cp:revision>173</cp:revision>
  <dcterms:created xsi:type="dcterms:W3CDTF">2019-06-19T02:08:00Z</dcterms:created>
  <dcterms:modified xsi:type="dcterms:W3CDTF">2020-06-07T09:48:57Z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